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72" r:id="rId2"/>
  </p:sldMasterIdLst>
  <p:notesMasterIdLst>
    <p:notesMasterId r:id="rId47"/>
  </p:notesMasterIdLst>
  <p:sldIdLst>
    <p:sldId id="262" r:id="rId3"/>
    <p:sldId id="258" r:id="rId4"/>
    <p:sldId id="259" r:id="rId5"/>
    <p:sldId id="321" r:id="rId6"/>
    <p:sldId id="267" r:id="rId7"/>
    <p:sldId id="268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322" r:id="rId18"/>
    <p:sldId id="323" r:id="rId19"/>
    <p:sldId id="324" r:id="rId20"/>
    <p:sldId id="283" r:id="rId21"/>
    <p:sldId id="284" r:id="rId22"/>
    <p:sldId id="286" r:id="rId23"/>
    <p:sldId id="287" r:id="rId24"/>
    <p:sldId id="288" r:id="rId25"/>
    <p:sldId id="290" r:id="rId26"/>
    <p:sldId id="289" r:id="rId27"/>
    <p:sldId id="291" r:id="rId28"/>
    <p:sldId id="327" r:id="rId29"/>
    <p:sldId id="329" r:id="rId30"/>
    <p:sldId id="330" r:id="rId31"/>
    <p:sldId id="331" r:id="rId32"/>
    <p:sldId id="332" r:id="rId33"/>
    <p:sldId id="333" r:id="rId34"/>
    <p:sldId id="334" r:id="rId35"/>
    <p:sldId id="292" r:id="rId36"/>
    <p:sldId id="297" r:id="rId37"/>
    <p:sldId id="298" r:id="rId38"/>
    <p:sldId id="299" r:id="rId39"/>
    <p:sldId id="300" r:id="rId40"/>
    <p:sldId id="301" r:id="rId41"/>
    <p:sldId id="302" r:id="rId42"/>
    <p:sldId id="335" r:id="rId43"/>
    <p:sldId id="320" r:id="rId44"/>
    <p:sldId id="285" r:id="rId45"/>
    <p:sldId id="32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4FB"/>
    <a:srgbClr val="007BD4"/>
    <a:srgbClr val="FECA30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51"/>
    <p:restoredTop sz="94631"/>
  </p:normalViewPr>
  <p:slideViewPr>
    <p:cSldViewPr snapToGrid="0" snapToObjects="1">
      <p:cViewPr>
        <p:scale>
          <a:sx n="93" d="100"/>
          <a:sy n="93" d="100"/>
        </p:scale>
        <p:origin x="14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B92FA-3697-4F48-9579-4C094B0F7201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90F1B-4F55-244C-BCFF-B34400E57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5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E94B5-2A2C-FB4D-9209-D1706FBDE3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71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6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5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81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08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2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4253552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48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012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69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3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ave.webaim.org/" TargetMode="External"/><Relationship Id="rId2" Type="http://schemas.openxmlformats.org/officeDocument/2006/relationships/hyperlink" Target="http://validator.w3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deque.com/ax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mages.app.goo.gl/LcWWABmNniwBzTqL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– The basics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5854"/>
            <a:ext cx="9643745" cy="5504795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HTML5 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>
                <a:solidFill>
                  <a:srgbClr val="FF8000"/>
                </a:solidFill>
              </a:rPr>
              <a:t>&lt;!DOCTYPE html&gt;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Previous versions dictated backwards compatibility</a:t>
            </a:r>
          </a:p>
          <a:p>
            <a:pPr marL="1085850" lvl="1" indent="-342900">
              <a:buFont typeface="Arial"/>
              <a:buChar char="•"/>
            </a:pPr>
            <a:r>
              <a:rPr lang="en-US" dirty="0">
                <a:solidFill>
                  <a:srgbClr val="FF8000"/>
                </a:solidFill>
              </a:rPr>
              <a:t>&lt;!DOCTYPE HTML PUBLIC "-//W3C//DTD HTML 4.01//EN" "http://www.w3.org/TR/html4/</a:t>
            </a:r>
            <a:r>
              <a:rPr lang="en-US" dirty="0" err="1">
                <a:solidFill>
                  <a:srgbClr val="FF8000"/>
                </a:solidFill>
              </a:rPr>
              <a:t>strict.dtd</a:t>
            </a:r>
            <a:r>
              <a:rPr lang="en-US" dirty="0">
                <a:solidFill>
                  <a:srgbClr val="FF8000"/>
                </a:solidFill>
              </a:rPr>
              <a:t>"&gt; </a:t>
            </a:r>
          </a:p>
          <a:p>
            <a:pPr lvl="1" indent="0">
              <a:buNone/>
            </a:pPr>
            <a:endParaRPr lang="en-US" dirty="0">
              <a:solidFill>
                <a:srgbClr val="FF8000"/>
              </a:solidFill>
            </a:endParaRPr>
          </a:p>
          <a:p>
            <a:pPr marL="1085850" lvl="1" indent="-342900">
              <a:buFont typeface="Arial"/>
              <a:buChar char="•"/>
            </a:pPr>
            <a:r>
              <a:rPr lang="en-US" dirty="0">
                <a:solidFill>
                  <a:srgbClr val="FF8000"/>
                </a:solidFill>
              </a:rPr>
              <a:t>&lt;!DOCTYPE HTML PUBLIC "-//W3C//DTD HTML 4.01 Transitional//EN" "http://www.w3.org/TR/html4/</a:t>
            </a:r>
            <a:r>
              <a:rPr lang="en-US" dirty="0" err="1">
                <a:solidFill>
                  <a:srgbClr val="FF8000"/>
                </a:solidFill>
              </a:rPr>
              <a:t>loose.dtd</a:t>
            </a:r>
            <a:r>
              <a:rPr lang="en-US" dirty="0">
                <a:solidFill>
                  <a:srgbClr val="FF8000"/>
                </a:solidFill>
              </a:rPr>
              <a:t>"&gt; </a:t>
            </a:r>
          </a:p>
        </p:txBody>
      </p:sp>
    </p:spTree>
    <p:extLst>
      <p:ext uri="{BB962C8B-B14F-4D97-AF65-F5344CB8AC3E}">
        <p14:creationId xmlns:p14="http://schemas.microsoft.com/office/powerpoint/2010/main" val="195328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Additional information used by the browser 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Meta data – language, title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Supporting files – JavaScript,  Styling, Add-ons	</a:t>
            </a:r>
          </a:p>
          <a:p>
            <a:pPr lvl="1" indent="0">
              <a:buNone/>
            </a:pPr>
            <a:endParaRPr lang="en-US" sz="3600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Typically, other than title and favicon the meta-data is not displayed</a:t>
            </a:r>
          </a:p>
        </p:txBody>
      </p:sp>
    </p:spTree>
    <p:extLst>
      <p:ext uri="{BB962C8B-B14F-4D97-AF65-F5344CB8AC3E}">
        <p14:creationId xmlns:p14="http://schemas.microsoft.com/office/powerpoint/2010/main" val="205443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Bulk of your page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Important to write well-formatted (tree-like) code.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Most of the content is displayed by the browser, but there may be some meta-data too!!</a:t>
            </a:r>
          </a:p>
        </p:txBody>
      </p:sp>
    </p:spTree>
    <p:extLst>
      <p:ext uri="{BB962C8B-B14F-4D97-AF65-F5344CB8AC3E}">
        <p14:creationId xmlns:p14="http://schemas.microsoft.com/office/powerpoint/2010/main" val="242484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 descr="&lt;!DOCTYPE html&gt;&#10;&lt;html lang=&quot;en&quot;&gt;&#10;&lt;head&gt;&#10;&#9;&lt;meta charset=&quot;UTF-8&quot;&gt;&#10;&#9;&lt;title&gt;My First Page&lt;/title&gt;&#10;&lt;/head&gt;&#10;&lt;body&gt;&#10;&#9;&lt;p&gt;Welcome.&lt;/p&gt;&#10;&lt;/body&gt;&#10;&lt;/html&gt;" title="Simple HTML file">
            <a:extLst>
              <a:ext uri="{FF2B5EF4-FFF2-40B4-BE49-F238E27FC236}">
                <a16:creationId xmlns:a16="http://schemas.microsoft.com/office/drawing/2014/main" id="{1E8E2328-12C5-464D-92D3-F4C0CF39C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5854"/>
            <a:ext cx="8305800" cy="507140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90E1E6-FD4C-4B43-B04A-3AFB083ACA85}"/>
              </a:ext>
            </a:extLst>
          </p:cNvPr>
          <p:cNvSpPr/>
          <p:nvPr/>
        </p:nvSpPr>
        <p:spPr>
          <a:xfrm>
            <a:off x="9337429" y="1463242"/>
            <a:ext cx="22332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code in this image can be found in the alt text.</a:t>
            </a:r>
          </a:p>
        </p:txBody>
      </p:sp>
    </p:spTree>
    <p:extLst>
      <p:ext uri="{BB962C8B-B14F-4D97-AF65-F5344CB8AC3E}">
        <p14:creationId xmlns:p14="http://schemas.microsoft.com/office/powerpoint/2010/main" val="334561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he HTML code deployed on Chrome browser.">
            <a:extLst>
              <a:ext uri="{FF2B5EF4-FFF2-40B4-BE49-F238E27FC236}">
                <a16:creationId xmlns:a16="http://schemas.microsoft.com/office/drawing/2014/main" id="{199AA2EA-BE4F-C94D-8139-00E24D108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595" y="1192213"/>
            <a:ext cx="5744635" cy="5183488"/>
          </a:xfr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D0D37F7-72DD-6642-8934-5DC47D1B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</p:spPr>
        <p:txBody>
          <a:bodyPr>
            <a:normAutofit/>
          </a:bodyPr>
          <a:lstStyle/>
          <a:p>
            <a:r>
              <a:rPr lang="en-US" dirty="0"/>
              <a:t>Example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5B083-45AC-B642-BE4B-6E55DBA2F398}"/>
              </a:ext>
            </a:extLst>
          </p:cNvPr>
          <p:cNvSpPr/>
          <p:nvPr/>
        </p:nvSpPr>
        <p:spPr>
          <a:xfrm>
            <a:off x="7297615" y="1463242"/>
            <a:ext cx="45895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you find the title?</a:t>
            </a:r>
          </a:p>
          <a:p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 in the habit of checking the URL.</a:t>
            </a:r>
          </a:p>
          <a:p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is my text “bigger”?</a:t>
            </a:r>
          </a:p>
        </p:txBody>
      </p:sp>
    </p:spTree>
    <p:extLst>
      <p:ext uri="{BB962C8B-B14F-4D97-AF65-F5344CB8AC3E}">
        <p14:creationId xmlns:p14="http://schemas.microsoft.com/office/powerpoint/2010/main" val="312581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the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BED87F-F2BB-FD48-93D0-011ECE56D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browser will “hide” mistakes so always validate.</a:t>
            </a:r>
          </a:p>
          <a:p>
            <a:pPr lvl="1"/>
            <a:r>
              <a:rPr lang="en-US" sz="3600" dirty="0">
                <a:hlinkClick r:id="rId2"/>
              </a:rPr>
              <a:t>validator.w3.org</a:t>
            </a:r>
            <a:endParaRPr lang="en-US" sz="3600" dirty="0"/>
          </a:p>
          <a:p>
            <a:pPr lvl="1"/>
            <a:r>
              <a:rPr lang="en-US" sz="3600" dirty="0" err="1">
                <a:hlinkClick r:id="rId3"/>
              </a:rPr>
              <a:t>wave.webaim.org</a:t>
            </a:r>
            <a:endParaRPr lang="en-US" sz="3600" dirty="0"/>
          </a:p>
          <a:p>
            <a:pPr lvl="1"/>
            <a:r>
              <a:rPr lang="en-US" sz="3600" dirty="0" err="1">
                <a:hlinkClick r:id="rId4"/>
              </a:rPr>
              <a:t>aXe</a:t>
            </a:r>
            <a:r>
              <a:rPr lang="en-US" sz="3600" dirty="0">
                <a:hlinkClick r:id="rId4"/>
              </a:rPr>
              <a:t> extension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083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7EE5-A844-4E46-AFAA-20A6B653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validator.w3.org</a:t>
            </a:r>
          </a:p>
        </p:txBody>
      </p:sp>
      <p:pic>
        <p:nvPicPr>
          <p:cNvPr id="5" name="Content Placeholder 4" descr="Using the &quot;text input&quot; option for source the code is copied into the tool.  Using a URL or uploading a file are both options as well." title="validator.w3.org">
            <a:extLst>
              <a:ext uri="{FF2B5EF4-FFF2-40B4-BE49-F238E27FC236}">
                <a16:creationId xmlns:a16="http://schemas.microsoft.com/office/drawing/2014/main" id="{F57D1014-4BDB-8A42-AA30-38F0A9233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4354"/>
            <a:ext cx="5564092" cy="4255600"/>
          </a:xfr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 descr="Results of checking the document - Message of &quot;Document checking completed.  No errors or warnings to show.&quot;" title="Results">
            <a:extLst>
              <a:ext uri="{FF2B5EF4-FFF2-40B4-BE49-F238E27FC236}">
                <a16:creationId xmlns:a16="http://schemas.microsoft.com/office/drawing/2014/main" id="{4DE3FBD7-A030-0648-AC47-53E5A204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564" y="1424354"/>
            <a:ext cx="5214921" cy="29893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3862D0-AA53-D944-A78E-223F31B75EB7}"/>
              </a:ext>
            </a:extLst>
          </p:cNvPr>
          <p:cNvSpPr/>
          <p:nvPr/>
        </p:nvSpPr>
        <p:spPr>
          <a:xfrm>
            <a:off x="6509118" y="4607170"/>
            <a:ext cx="5214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Warnings can be ignored, not errors!</a:t>
            </a:r>
          </a:p>
        </p:txBody>
      </p:sp>
    </p:spTree>
    <p:extLst>
      <p:ext uri="{BB962C8B-B14F-4D97-AF65-F5344CB8AC3E}">
        <p14:creationId xmlns:p14="http://schemas.microsoft.com/office/powerpoint/2010/main" val="2144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D28E-4CED-E545-AED3-83487512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wave.webaim.org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A0D7-2416-F943-AE3F-4032000C4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139" y="5517296"/>
            <a:ext cx="4911969" cy="1096715"/>
          </a:xfrm>
        </p:spPr>
        <p:txBody>
          <a:bodyPr/>
          <a:lstStyle/>
          <a:p>
            <a:r>
              <a:rPr lang="en-US" dirty="0"/>
              <a:t>Check for Errors in the Styles</a:t>
            </a:r>
          </a:p>
          <a:p>
            <a:endParaRPr lang="en-US" dirty="0"/>
          </a:p>
        </p:txBody>
      </p:sp>
      <p:pic>
        <p:nvPicPr>
          <p:cNvPr id="5" name="Picture 4" descr="Using extension checking for Style errors.  Note that while it doesn't have an &quot;Error&quot; it does have an &quot;Issue&quot;.">
            <a:extLst>
              <a:ext uri="{FF2B5EF4-FFF2-40B4-BE49-F238E27FC236}">
                <a16:creationId xmlns:a16="http://schemas.microsoft.com/office/drawing/2014/main" id="{3C07B528-AE08-834F-B863-392BE75F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39" y="1178169"/>
            <a:ext cx="6843026" cy="41568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 descr="There are no contrast errors.">
            <a:extLst>
              <a:ext uri="{FF2B5EF4-FFF2-40B4-BE49-F238E27FC236}">
                <a16:creationId xmlns:a16="http://schemas.microsoft.com/office/drawing/2014/main" id="{49D18830-EC3C-964D-9EA0-EEA49E7F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282" y="1930972"/>
            <a:ext cx="3121461" cy="39764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93F79-0519-7941-BE82-54F7EFD467DE}"/>
              </a:ext>
            </a:extLst>
          </p:cNvPr>
          <p:cNvSpPr txBox="1">
            <a:spLocks/>
          </p:cNvSpPr>
          <p:nvPr/>
        </p:nvSpPr>
        <p:spPr>
          <a:xfrm>
            <a:off x="8175282" y="711165"/>
            <a:ext cx="4016717" cy="1378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00" dirty="0"/>
              <a:t>Check for contrast issues</a:t>
            </a:r>
          </a:p>
        </p:txBody>
      </p:sp>
    </p:spTree>
    <p:extLst>
      <p:ext uri="{BB962C8B-B14F-4D97-AF65-F5344CB8AC3E}">
        <p14:creationId xmlns:p14="http://schemas.microsoft.com/office/powerpoint/2010/main" val="18431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E866-FAE2-7D4A-A1DC-69C9DC2D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aXe</a:t>
            </a:r>
            <a:endParaRPr lang="en-US" dirty="0"/>
          </a:p>
        </p:txBody>
      </p:sp>
      <p:pic>
        <p:nvPicPr>
          <p:cNvPr id="5" name="Content Placeholder 4" descr="Screenshot of aXe report.  The three issues discovered are:&#10;Document must have one main landmark.&#10;&#10;Page must contain a level-one heading.&#10;&#10;All page content must be contained by landmarks.&#10;">
            <a:extLst>
              <a:ext uri="{FF2B5EF4-FFF2-40B4-BE49-F238E27FC236}">
                <a16:creationId xmlns:a16="http://schemas.microsoft.com/office/drawing/2014/main" id="{D87E9499-459C-DA41-A581-15B4BE440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154" y="1441938"/>
            <a:ext cx="6648920" cy="428698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D17E88-E833-5740-88BE-E9F62643F3B3}"/>
              </a:ext>
            </a:extLst>
          </p:cNvPr>
          <p:cNvSpPr/>
          <p:nvPr/>
        </p:nvSpPr>
        <p:spPr>
          <a:xfrm>
            <a:off x="8018584" y="2303585"/>
            <a:ext cx="3933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of these issues should be addressed!</a:t>
            </a:r>
          </a:p>
        </p:txBody>
      </p:sp>
    </p:spTree>
    <p:extLst>
      <p:ext uri="{BB962C8B-B14F-4D97-AF65-F5344CB8AC3E}">
        <p14:creationId xmlns:p14="http://schemas.microsoft.com/office/powerpoint/2010/main" val="150946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I can’t teach you all of the tags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I can’t teach you all of the tags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You don’t want me to teach you all of the tags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7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6468"/>
            <a:ext cx="9993086" cy="5142901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HTML stands for </a:t>
            </a:r>
            <a:r>
              <a:rPr lang="en-US" dirty="0">
                <a:solidFill>
                  <a:srgbClr val="FF6600"/>
                </a:solidFill>
              </a:rPr>
              <a:t>Hypertext Markup Language</a:t>
            </a:r>
            <a:br>
              <a:rPr lang="en-US" dirty="0">
                <a:solidFill>
                  <a:srgbClr val="FF6600"/>
                </a:solidFill>
              </a:rPr>
            </a:b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Markup languages are not the same as programming languages, they use </a:t>
            </a:r>
            <a:r>
              <a:rPr lang="en-US" b="1" i="1" dirty="0">
                <a:solidFill>
                  <a:srgbClr val="FF6600"/>
                </a:solidFill>
              </a:rPr>
              <a:t>tags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/>
              <a:t>to annotate documents.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Tags indicate where headings, images, lists, links, line breaks, </a:t>
            </a:r>
            <a:r>
              <a:rPr lang="en-US" dirty="0" err="1"/>
              <a:t>etc</a:t>
            </a:r>
            <a:r>
              <a:rPr lang="en-US" dirty="0"/>
              <a:t> should go.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3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some tags…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46" y="995855"/>
            <a:ext cx="10867292" cy="5541218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Tags have a beginning and an end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Some tags have </a:t>
            </a:r>
            <a:r>
              <a:rPr lang="en-US" i="1" dirty="0">
                <a:solidFill>
                  <a:srgbClr val="FF6600"/>
                </a:solidFill>
              </a:rPr>
              <a:t>attributes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src</a:t>
            </a:r>
            <a:r>
              <a:rPr lang="en-US" dirty="0"/>
              <a:t>, </a:t>
            </a:r>
            <a:r>
              <a:rPr lang="en-US" dirty="0" err="1"/>
              <a:t>href</a:t>
            </a:r>
            <a:r>
              <a:rPr lang="en-US" dirty="0"/>
              <a:t>, etc..)</a:t>
            </a:r>
          </a:p>
        </p:txBody>
      </p:sp>
      <p:sp>
        <p:nvSpPr>
          <p:cNvPr id="20" name="Rectangle 19" descr="Decorative"/>
          <p:cNvSpPr/>
          <p:nvPr/>
        </p:nvSpPr>
        <p:spPr>
          <a:xfrm>
            <a:off x="1271390" y="1581969"/>
            <a:ext cx="9583615" cy="32153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21" name="Group 20" descr="h1 tag and img tag examples"/>
          <p:cNvGrpSpPr/>
          <p:nvPr/>
        </p:nvGrpSpPr>
        <p:grpSpPr>
          <a:xfrm>
            <a:off x="1575595" y="1905706"/>
            <a:ext cx="9040809" cy="2943673"/>
            <a:chOff x="2814638" y="2435756"/>
            <a:chExt cx="5956824" cy="2207755"/>
          </a:xfrm>
          <a:solidFill>
            <a:schemeClr val="bg1"/>
          </a:solidFill>
        </p:grpSpPr>
        <p:sp>
          <p:nvSpPr>
            <p:cNvPr id="23" name="Rectangle 3"/>
            <p:cNvSpPr>
              <a:spLocks/>
            </p:cNvSpPr>
            <p:nvPr/>
          </p:nvSpPr>
          <p:spPr bwMode="auto">
            <a:xfrm>
              <a:off x="2814638" y="3379975"/>
              <a:ext cx="5956824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lvl="0">
                <a:lnSpc>
                  <a:spcPct val="150000"/>
                </a:lnSpc>
              </a:pPr>
              <a:r>
                <a:rPr lang="en-US" sz="3600" dirty="0">
                  <a:solidFill>
                    <a:srgbClr val="17457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&lt;</a:t>
              </a: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4576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img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74576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src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=“</a:t>
              </a:r>
              <a:r>
                <a:rPr kumimoji="0" lang="en-US" altLang="ja-JP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x.gif</a:t>
              </a:r>
              <a:r>
                <a:rPr kumimoji="0" lang="ja-JP" alt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charset="0"/>
                  <a:cs typeface="Verdana" panose="020B0604030504040204" pitchFamily="34" charset="0"/>
                </a:rPr>
                <a:t>”</a:t>
              </a:r>
              <a:r>
                <a:rPr kumimoji="0" lang="en-US" altLang="ja-JP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600" dirty="0">
                  <a:solidFill>
                    <a:srgbClr val="FF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alt=“lecture hall</a:t>
              </a:r>
              <a:r>
                <a:rPr lang="ja-JP" altLang="en-US" sz="3600">
                  <a:solidFill>
                    <a:srgbClr val="FF00FF"/>
                  </a:solidFill>
                  <a:latin typeface="Verdana" panose="020B0604030504040204" pitchFamily="34" charset="0"/>
                  <a:ea typeface="ＭＳ Ｐゴシック" charset="0"/>
                  <a:cs typeface="Verdana" panose="020B0604030504040204" pitchFamily="34" charset="0"/>
                </a:rPr>
                <a:t>”</a:t>
              </a:r>
              <a:r>
                <a:rPr kumimoji="0" lang="en-US" altLang="ja-JP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74576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/&gt;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457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Rectangle 2"/>
            <p:cNvSpPr>
              <a:spLocks/>
            </p:cNvSpPr>
            <p:nvPr/>
          </p:nvSpPr>
          <p:spPr bwMode="auto">
            <a:xfrm>
              <a:off x="2814638" y="2435756"/>
              <a:ext cx="3675886" cy="4154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0000"/>
                      <a:lumOff val="1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&lt;h1&gt;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10823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Hello World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0000"/>
                      <a:lumOff val="1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&lt;/h1&gt;</a:t>
              </a:r>
            </a:p>
          </p:txBody>
        </p:sp>
        <p:sp>
          <p:nvSpPr>
            <p:cNvPr id="24" name="Rectangle 4"/>
            <p:cNvSpPr>
              <a:spLocks/>
            </p:cNvSpPr>
            <p:nvPr/>
          </p:nvSpPr>
          <p:spPr bwMode="auto">
            <a:xfrm>
              <a:off x="2814638" y="2916961"/>
              <a:ext cx="945772" cy="2769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4576"/>
                  </a:solidFill>
                  <a:effectLst/>
                  <a:uLnTx/>
                  <a:uFillTx/>
                  <a:latin typeface="PT Sans Narrow"/>
                  <a:ea typeface="ＭＳ Ｐゴシック" charset="0"/>
                  <a:cs typeface="PT Sans Narrow"/>
                </a:rPr>
                <a:t>Start tag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Times New Roman"/>
                <a:ea typeface="ＭＳ Ｐゴシック" charset="0"/>
                <a:cs typeface="+mn-cs"/>
              </a:endParaRPr>
            </a:p>
          </p:txBody>
        </p:sp>
        <p:sp>
          <p:nvSpPr>
            <p:cNvPr id="25" name="Rectangle 5"/>
            <p:cNvSpPr>
              <a:spLocks/>
            </p:cNvSpPr>
            <p:nvPr/>
          </p:nvSpPr>
          <p:spPr bwMode="auto">
            <a:xfrm>
              <a:off x="5272242" y="2869576"/>
              <a:ext cx="1218282" cy="2769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4576"/>
                  </a:solidFill>
                  <a:effectLst/>
                  <a:uLnTx/>
                  <a:uFillTx/>
                  <a:latin typeface="PT Sans Narrow"/>
                  <a:ea typeface="ＭＳ Ｐゴシック" charset="0"/>
                  <a:cs typeface="PT Sans Narrow"/>
                </a:rPr>
                <a:t>Closing tag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0000"/>
                    <a:lumOff val="10000"/>
                  </a:prstClr>
                </a:solidFill>
                <a:effectLst/>
                <a:uLnTx/>
                <a:uFillTx/>
                <a:latin typeface="Times New Roman"/>
                <a:ea typeface="ＭＳ Ｐゴシック" charset="0"/>
                <a:cs typeface="+mn-cs"/>
              </a:endParaRPr>
            </a:p>
          </p:txBody>
        </p:sp>
        <p:sp>
          <p:nvSpPr>
            <p:cNvPr id="26" name="Rectangle 6"/>
            <p:cNvSpPr>
              <a:spLocks/>
            </p:cNvSpPr>
            <p:nvPr/>
          </p:nvSpPr>
          <p:spPr bwMode="auto">
            <a:xfrm>
              <a:off x="4391943" y="4366512"/>
              <a:ext cx="1702582" cy="27699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4576"/>
                  </a:solidFill>
                  <a:effectLst/>
                  <a:uLnTx/>
                  <a:uFillTx/>
                  <a:latin typeface="PT Sans Narrow"/>
                  <a:ea typeface="ＭＳ Ｐゴシック" charset="0"/>
                  <a:cs typeface="PT Sans Narrow"/>
                </a:rPr>
                <a:t>Self-closing tag</a:t>
              </a:r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3327496" y="3986245"/>
              <a:ext cx="1064445" cy="513002"/>
            </a:xfrm>
            <a:prstGeom prst="line">
              <a:avLst/>
            </a:prstGeom>
            <a:grpFill/>
            <a:ln w="88900">
              <a:solidFill>
                <a:schemeClr val="tx1"/>
              </a:solidFill>
              <a:miter lim="800000"/>
              <a:headEnd type="stealth" w="med" len="med"/>
              <a:tailEnd/>
            </a:ln>
            <a:extLst/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 flipH="1">
              <a:off x="6094524" y="3986244"/>
              <a:ext cx="2029652" cy="423866"/>
            </a:xfrm>
            <a:prstGeom prst="line">
              <a:avLst/>
            </a:prstGeom>
            <a:grpFill/>
            <a:ln w="88900">
              <a:solidFill>
                <a:schemeClr val="tx1"/>
              </a:solidFill>
              <a:miter lim="800000"/>
              <a:headEnd type="stealth" w="med" len="med"/>
              <a:tailEnd/>
            </a:ln>
            <a:extLst/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1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13339"/>
            <a:ext cx="10515601" cy="4765430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Headings</a:t>
            </a:r>
            <a:r>
              <a:rPr lang="en-US" sz="3000" dirty="0"/>
              <a:t> (</a:t>
            </a:r>
            <a:r>
              <a:rPr lang="en-US" sz="3600" dirty="0"/>
              <a:t>&lt;h1&gt; &lt;/h1&gt; … &lt;h6&gt; &lt;/h6&gt;)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These tags have </a:t>
            </a:r>
            <a:r>
              <a:rPr lang="en-US" sz="3600" dirty="0">
                <a:solidFill>
                  <a:srgbClr val="FF6600"/>
                </a:solidFill>
              </a:rPr>
              <a:t>syntax </a:t>
            </a:r>
            <a:r>
              <a:rPr lang="en-US" sz="3600" dirty="0"/>
              <a:t>and </a:t>
            </a:r>
            <a:r>
              <a:rPr lang="en-US" sz="3600" dirty="0">
                <a:solidFill>
                  <a:srgbClr val="FF6600"/>
                </a:solidFill>
              </a:rPr>
              <a:t>semantics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Paragraphs (</a:t>
            </a:r>
            <a:r>
              <a:rPr lang="en-US" sz="3600" dirty="0"/>
              <a:t>&lt;p&gt; &lt;/p&gt;) 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Should only contain inline elements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/>
              <a:t>Divs</a:t>
            </a:r>
            <a:r>
              <a:rPr lang="en-US" dirty="0"/>
              <a:t> (</a:t>
            </a:r>
            <a:r>
              <a:rPr lang="en-US" sz="3600" dirty="0"/>
              <a:t>&lt;div&gt;  &lt;/div&gt;)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Generic section that is larger than a paragraph</a:t>
            </a:r>
          </a:p>
        </p:txBody>
      </p:sp>
    </p:spTree>
    <p:extLst>
      <p:ext uri="{BB962C8B-B14F-4D97-AF65-F5344CB8AC3E}">
        <p14:creationId xmlns:p14="http://schemas.microsoft.com/office/powerpoint/2010/main" val="2723197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907" y="1301262"/>
            <a:ext cx="10744201" cy="4325815"/>
          </a:xfrm>
        </p:spPr>
        <p:txBody>
          <a:bodyPr numCol="1">
            <a:noAutofit/>
          </a:bodyPr>
          <a:lstStyle/>
          <a:p>
            <a:pPr marL="342900" indent="-342900" defTabSz="914399">
              <a:buFont typeface="Arial"/>
              <a:buChar char="•"/>
              <a:defRPr/>
            </a:pPr>
            <a:r>
              <a:rPr lang="en-US" dirty="0"/>
              <a:t>Ordered lists (&lt;</a:t>
            </a:r>
            <a:r>
              <a:rPr lang="en-US" dirty="0" err="1"/>
              <a:t>ol</a:t>
            </a:r>
            <a:r>
              <a:rPr lang="en-US" dirty="0"/>
              <a:t>&gt; &lt;/</a:t>
            </a:r>
            <a:r>
              <a:rPr lang="en-US" dirty="0" err="1"/>
              <a:t>ol</a:t>
            </a:r>
            <a:r>
              <a:rPr lang="en-US" dirty="0"/>
              <a:t>&gt;)</a:t>
            </a:r>
          </a:p>
          <a:p>
            <a:pPr marL="342900" indent="-342900" defTabSz="914399">
              <a:buFont typeface="Arial"/>
              <a:buChar char="•"/>
              <a:defRPr/>
            </a:pPr>
            <a:r>
              <a:rPr lang="en-US" dirty="0"/>
              <a:t>Unordered lists (&lt;</a:t>
            </a:r>
            <a:r>
              <a:rPr lang="en-US" dirty="0" err="1"/>
              <a:t>ul</a:t>
            </a:r>
            <a:r>
              <a:rPr lang="en-US" dirty="0"/>
              <a:t>&gt; &lt;/</a:t>
            </a:r>
            <a:r>
              <a:rPr lang="en-US" dirty="0" err="1"/>
              <a:t>ul</a:t>
            </a:r>
            <a:r>
              <a:rPr lang="en-US" dirty="0"/>
              <a:t>&gt;)</a:t>
            </a:r>
          </a:p>
          <a:p>
            <a:pPr marL="342900" indent="-342900" defTabSz="914399">
              <a:buFont typeface="Arial"/>
              <a:buChar char="•"/>
              <a:defRPr/>
            </a:pPr>
            <a:r>
              <a:rPr lang="en-US" dirty="0"/>
              <a:t>Ensure every “child” is &lt;li&gt;</a:t>
            </a:r>
          </a:p>
          <a:p>
            <a:pPr marL="342900" indent="-342900" defTabSz="914399">
              <a:buFont typeface="Arial"/>
              <a:buChar char="•"/>
              <a:defRPr/>
            </a:pPr>
            <a:r>
              <a:rPr lang="en-US" dirty="0"/>
              <a:t>Indentation isn’t necessary, but helpful</a:t>
            </a:r>
          </a:p>
          <a:p>
            <a:pPr marL="0" indent="0" defTabSz="914399">
              <a:buNone/>
              <a:defRPr/>
            </a:pPr>
            <a:r>
              <a:rPr lang="en-US" dirty="0"/>
              <a:t>  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5201833"/>
            <a:ext cx="8229600" cy="133389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SemiBold"/>
                <a:ea typeface="+mn-ea"/>
                <a:cs typeface="Lucida Grande"/>
              </a:rPr>
              <a:t>Line breaks</a:t>
            </a:r>
          </a:p>
          <a:p>
            <a:pPr marL="0" marR="0" lvl="0" indent="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SemiBold"/>
                <a:ea typeface="+mn-ea"/>
                <a:cs typeface="Lucida Grande"/>
              </a:rPr>
              <a:t>    &lt;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SemiBold"/>
                <a:ea typeface="+mn-ea"/>
                <a:cs typeface="Lucida Grande"/>
              </a:rPr>
              <a:t>br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SemiBold"/>
                <a:ea typeface="+mn-ea"/>
                <a:cs typeface="Lucida Grande"/>
              </a:rPr>
              <a:t>/&gt;</a:t>
            </a:r>
          </a:p>
        </p:txBody>
      </p:sp>
      <p:sp>
        <p:nvSpPr>
          <p:cNvPr id="5" name="Rectangle 4" descr="Decorative">
            <a:extLst>
              <a:ext uri="{FF2B5EF4-FFF2-40B4-BE49-F238E27FC236}">
                <a16:creationId xmlns:a16="http://schemas.microsoft.com/office/drawing/2014/main" id="{D1B4EE77-182A-7145-9F54-CA9CA215926A}"/>
              </a:ext>
            </a:extLst>
          </p:cNvPr>
          <p:cNvSpPr/>
          <p:nvPr/>
        </p:nvSpPr>
        <p:spPr>
          <a:xfrm>
            <a:off x="1304190" y="4003541"/>
            <a:ext cx="9583615" cy="2444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A7AD303-4E92-0445-B970-0EF1BBB879D1}"/>
              </a:ext>
            </a:extLst>
          </p:cNvPr>
          <p:cNvSpPr>
            <a:spLocks/>
          </p:cNvSpPr>
          <p:nvPr/>
        </p:nvSpPr>
        <p:spPr bwMode="auto">
          <a:xfrm>
            <a:off x="1575592" y="4120230"/>
            <a:ext cx="9040809" cy="22108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914399" fontAlgn="ctr">
              <a:defRPr/>
            </a:pPr>
            <a:r>
              <a:rPr lang="en-US" sz="3600" dirty="0"/>
              <a:t>&lt;</a:t>
            </a:r>
            <a:r>
              <a:rPr lang="en-US" sz="3600" dirty="0" err="1"/>
              <a:t>ul</a:t>
            </a:r>
            <a:r>
              <a:rPr lang="en-US" sz="3600" dirty="0"/>
              <a:t>&gt; </a:t>
            </a:r>
          </a:p>
          <a:p>
            <a:pPr defTabSz="914399" fontAlgn="ctr">
              <a:defRPr/>
            </a:pPr>
            <a:r>
              <a:rPr lang="en-US" sz="3600" dirty="0"/>
              <a:t>	&lt;li&gt; Item One &lt;/li&gt;</a:t>
            </a:r>
          </a:p>
          <a:p>
            <a:pPr defTabSz="914399" fontAlgn="ctr">
              <a:defRPr/>
            </a:pPr>
            <a:r>
              <a:rPr lang="en-US" sz="3600" dirty="0"/>
              <a:t>	&lt;li&gt; Item Two &lt;/li&gt;</a:t>
            </a:r>
          </a:p>
          <a:p>
            <a:pPr defTabSz="914399" fontAlgn="ctr">
              <a:defRPr/>
            </a:pPr>
            <a:r>
              <a:rPr lang="en-US" sz="3600" dirty="0"/>
              <a:t>&lt;/</a:t>
            </a:r>
            <a:r>
              <a:rPr lang="en-US" sz="3600" dirty="0" err="1"/>
              <a:t>ul</a:t>
            </a:r>
            <a:r>
              <a:rPr lang="en-US" sz="3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67841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25415"/>
            <a:ext cx="10046676" cy="5000751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Attributes provide additional information about an element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Always specified in the </a:t>
            </a:r>
            <a:r>
              <a:rPr lang="en-US" dirty="0">
                <a:solidFill>
                  <a:srgbClr val="FF6600"/>
                </a:solidFill>
              </a:rPr>
              <a:t>start tag</a:t>
            </a: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FF66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dirty="0"/>
              <a:t>Attributes come in name/value pairs </a:t>
            </a:r>
            <a:r>
              <a:rPr lang="en-US" i="1" dirty="0"/>
              <a:t>unless they are Boolean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0349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72897"/>
            <a:ext cx="10515600" cy="2353118"/>
          </a:xfrm>
        </p:spPr>
        <p:txBody>
          <a:bodyPr>
            <a:noAutofit/>
          </a:bodyPr>
          <a:lstStyle/>
          <a:p>
            <a:r>
              <a:rPr lang="en-US" dirty="0" err="1"/>
              <a:t>src</a:t>
            </a:r>
            <a:r>
              <a:rPr lang="en-US" dirty="0"/>
              <a:t> and alt attributes are always required!!</a:t>
            </a:r>
          </a:p>
          <a:p>
            <a:r>
              <a:rPr lang="en-US" dirty="0"/>
              <a:t>alt attribute (can) be empty, but not in your </a:t>
            </a:r>
            <a:r>
              <a:rPr lang="en-US" dirty="0" err="1"/>
              <a:t>autograded</a:t>
            </a:r>
            <a:r>
              <a:rPr lang="en-US" dirty="0"/>
              <a:t>  assignments</a:t>
            </a:r>
          </a:p>
        </p:txBody>
      </p:sp>
      <p:sp>
        <p:nvSpPr>
          <p:cNvPr id="4" name="Rectangle 3" descr="Decorative"/>
          <p:cNvSpPr/>
          <p:nvPr/>
        </p:nvSpPr>
        <p:spPr>
          <a:xfrm>
            <a:off x="838200" y="1200073"/>
            <a:ext cx="10064262" cy="20003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9"/>
          <p:cNvSpPr>
            <a:spLocks/>
          </p:cNvSpPr>
          <p:nvPr/>
        </p:nvSpPr>
        <p:spPr bwMode="auto">
          <a:xfrm>
            <a:off x="1166446" y="1368166"/>
            <a:ext cx="9407769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=”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logo.jpg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alt = "logo”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title = "A1 LLC" class ="thumbnail"/&gt;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25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60585"/>
            <a:ext cx="9870831" cy="4484077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Images rarely work the first time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Show a broken link, too big, too small, etc.</a:t>
            </a:r>
          </a:p>
          <a:p>
            <a:pPr lvl="1" indent="0">
              <a:buNone/>
            </a:pPr>
            <a:endParaRPr lang="en-US" sz="3600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Save yourself heartache and size/carefully name your picture before you use it.</a:t>
            </a:r>
          </a:p>
        </p:txBody>
      </p:sp>
    </p:spTree>
    <p:extLst>
      <p:ext uri="{BB962C8B-B14F-4D97-AF65-F5344CB8AC3E}">
        <p14:creationId xmlns:p14="http://schemas.microsoft.com/office/powerpoint/2010/main" val="414099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3" y="1371600"/>
            <a:ext cx="10187354" cy="4064499"/>
          </a:xfrm>
        </p:spPr>
        <p:txBody>
          <a:bodyPr>
            <a:noAutofit/>
          </a:bodyPr>
          <a:lstStyle/>
          <a:p>
            <a:pPr marL="742950" indent="-457200">
              <a:buFont typeface="Arial"/>
              <a:buChar char="•"/>
            </a:pPr>
            <a:r>
              <a:rPr lang="en-US" dirty="0"/>
              <a:t>class – used to group HTML elements</a:t>
            </a:r>
          </a:p>
          <a:p>
            <a:pPr marL="742950" indent="-457200">
              <a:buFont typeface="Arial"/>
              <a:buChar char="•"/>
            </a:pPr>
            <a:r>
              <a:rPr lang="en-US" dirty="0"/>
              <a:t>id – used to identify specific element</a:t>
            </a:r>
          </a:p>
          <a:p>
            <a:pPr marL="742950" indent="-457200">
              <a:buFont typeface="Arial"/>
              <a:buChar char="•"/>
            </a:pPr>
            <a:r>
              <a:rPr lang="en-US" dirty="0"/>
              <a:t>style – specifies a certain visual style </a:t>
            </a:r>
            <a:r>
              <a:rPr lang="en-US" b="1" dirty="0"/>
              <a:t>(do not use this!!!)</a:t>
            </a:r>
          </a:p>
          <a:p>
            <a:pPr marL="742950" indent="-457200">
              <a:buFont typeface="Arial"/>
              <a:buChar char="•"/>
            </a:pPr>
            <a:r>
              <a:rPr lang="en-US" dirty="0" err="1"/>
              <a:t>accesskey</a:t>
            </a:r>
            <a:r>
              <a:rPr lang="en-US" dirty="0"/>
              <a:t> – a shortcut key to activate an element</a:t>
            </a:r>
          </a:p>
          <a:p>
            <a:pPr marL="742950" indent="-457200">
              <a:buFont typeface="Arial"/>
              <a:buChar char="•"/>
            </a:pPr>
            <a:r>
              <a:rPr lang="en-US" dirty="0" err="1"/>
              <a:t>tabindex</a:t>
            </a:r>
            <a:r>
              <a:rPr lang="en-US" dirty="0"/>
              <a:t> – the order that the tab button brings elements into focus</a:t>
            </a:r>
          </a:p>
        </p:txBody>
      </p:sp>
    </p:spTree>
    <p:extLst>
      <p:ext uri="{BB962C8B-B14F-4D97-AF65-F5344CB8AC3E}">
        <p14:creationId xmlns:p14="http://schemas.microsoft.com/office/powerpoint/2010/main" val="4146845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Links are what make the Web a web.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The interlinked nature of the web leads to the “knowledge” that search engines appear to have.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Links can be internal, external, absolute, relative, and graphical</a:t>
            </a:r>
          </a:p>
        </p:txBody>
      </p:sp>
    </p:spTree>
    <p:extLst>
      <p:ext uri="{BB962C8B-B14F-4D97-AF65-F5344CB8AC3E}">
        <p14:creationId xmlns:p14="http://schemas.microsoft.com/office/powerpoint/2010/main" val="3533990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8169"/>
            <a:ext cx="10257692" cy="4519246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The &lt;a&gt; tag stands for “anchor”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Links have one attribute within the tag AND need additional content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Attribute: reference to location of  new content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Content is the “clickable” part, may be text or image.</a:t>
            </a:r>
          </a:p>
        </p:txBody>
      </p:sp>
    </p:spTree>
    <p:extLst>
      <p:ext uri="{BB962C8B-B14F-4D97-AF65-F5344CB8AC3E}">
        <p14:creationId xmlns:p14="http://schemas.microsoft.com/office/powerpoint/2010/main" val="2650639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reference</a:t>
            </a:r>
          </a:p>
        </p:txBody>
      </p:sp>
      <p:sp>
        <p:nvSpPr>
          <p:cNvPr id="4" name="Rectangle 3" descr="Decorative"/>
          <p:cNvSpPr/>
          <p:nvPr/>
        </p:nvSpPr>
        <p:spPr>
          <a:xfrm>
            <a:off x="838200" y="2670327"/>
            <a:ext cx="10515600" cy="15372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6" name="Rectangle 2" descr="Absolute refererence"/>
          <p:cNvSpPr>
            <a:spLocks/>
          </p:cNvSpPr>
          <p:nvPr/>
        </p:nvSpPr>
        <p:spPr bwMode="auto">
          <a:xfrm>
            <a:off x="991108" y="3037742"/>
            <a:ext cx="10209783" cy="55399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&lt;a </a:t>
            </a:r>
            <a:r>
              <a:rPr lang="en-US" sz="3600" dirty="0" err="1">
                <a:solidFill>
                  <a:srgbClr val="11082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3600" dirty="0">
                <a:solidFill>
                  <a:srgbClr val="11082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="http://</a:t>
            </a:r>
            <a:r>
              <a:rPr lang="en-US" sz="3600" dirty="0" err="1">
                <a:solidFill>
                  <a:srgbClr val="11082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www.cnn.com</a:t>
            </a:r>
            <a:r>
              <a:rPr lang="en-US" sz="3600" dirty="0">
                <a:solidFill>
                  <a:srgbClr val="11082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/"</a:t>
            </a:r>
            <a:r>
              <a:rPr lang="en-US" sz="36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sz="3600" dirty="0">
                <a:solidFill>
                  <a:srgbClr val="10315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</a:t>
            </a:r>
            <a:r>
              <a:rPr lang="en-US" sz="36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311214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.html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091" y="995854"/>
            <a:ext cx="9152709" cy="5066069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Your computer “knows” to open an .html file in a browser.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The browser can read this file (and others) and know how to render it.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Screen readers/assistive devices utilize the HTML tags to present the information as well.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62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descr="Decorative">
            <a:extLst>
              <a:ext uri="{FF2B5EF4-FFF2-40B4-BE49-F238E27FC236}">
                <a16:creationId xmlns:a16="http://schemas.microsoft.com/office/drawing/2014/main" id="{B59CC638-7009-E34C-BA7E-3416F45C2585}"/>
              </a:ext>
            </a:extLst>
          </p:cNvPr>
          <p:cNvSpPr/>
          <p:nvPr/>
        </p:nvSpPr>
        <p:spPr>
          <a:xfrm>
            <a:off x="800099" y="2876951"/>
            <a:ext cx="10134599" cy="8424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7"/>
            <a:ext cx="10486293" cy="74999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Relative References</a:t>
            </a:r>
          </a:p>
        </p:txBody>
      </p:sp>
      <p:sp>
        <p:nvSpPr>
          <p:cNvPr id="6" name="Rectangle 5" descr="Decorative"/>
          <p:cNvSpPr/>
          <p:nvPr/>
        </p:nvSpPr>
        <p:spPr>
          <a:xfrm>
            <a:off x="838201" y="1143001"/>
            <a:ext cx="10134599" cy="883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961292" y="1292139"/>
            <a:ext cx="8094785" cy="55399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&lt;a</a:t>
            </a:r>
            <a:r>
              <a:rPr lang="en-US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menu.html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Menu</a:t>
            </a:r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&lt;/a&gt;</a:t>
            </a:r>
          </a:p>
        </p:txBody>
      </p:sp>
      <p:sp>
        <p:nvSpPr>
          <p:cNvPr id="28" name="Rectangle 2"/>
          <p:cNvSpPr>
            <a:spLocks/>
          </p:cNvSpPr>
          <p:nvPr/>
        </p:nvSpPr>
        <p:spPr bwMode="auto">
          <a:xfrm>
            <a:off x="923191" y="3030510"/>
            <a:ext cx="9311056" cy="55399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&lt;a</a:t>
            </a:r>
            <a:r>
              <a:rPr lang="en-US" sz="3600" dirty="0">
                <a:solidFill>
                  <a:srgbClr val="007BD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</a:t>
            </a:r>
            <a:r>
              <a:rPr lang="en-US" sz="3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docs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menu.html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Menu</a:t>
            </a:r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&lt;/a&gt;</a:t>
            </a:r>
            <a:endParaRPr lang="en-US" sz="3600" dirty="0">
              <a:solidFill>
                <a:srgbClr val="007BD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 descr="Decorative">
            <a:extLst>
              <a:ext uri="{FF2B5EF4-FFF2-40B4-BE49-F238E27FC236}">
                <a16:creationId xmlns:a16="http://schemas.microsoft.com/office/drawing/2014/main" id="{0A68B7D7-91AC-B04A-B3D3-EB2FFE3B9360}"/>
              </a:ext>
            </a:extLst>
          </p:cNvPr>
          <p:cNvSpPr/>
          <p:nvPr/>
        </p:nvSpPr>
        <p:spPr>
          <a:xfrm>
            <a:off x="800099" y="4670582"/>
            <a:ext cx="10134599" cy="8733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Rectangle 2"/>
          <p:cNvSpPr>
            <a:spLocks/>
          </p:cNvSpPr>
          <p:nvPr/>
        </p:nvSpPr>
        <p:spPr bwMode="auto">
          <a:xfrm>
            <a:off x="933958" y="4830267"/>
            <a:ext cx="7102211" cy="55399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&lt;a</a:t>
            </a:r>
            <a:r>
              <a:rPr lang="en-US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</a:t>
            </a:r>
            <a:r>
              <a:rPr lang="en-US" sz="3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menu"</a:t>
            </a:r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Menu</a:t>
            </a:r>
            <a:r>
              <a:rPr lang="en-US" sz="36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&lt;/a&gt;</a:t>
            </a:r>
            <a:endParaRPr lang="en-US" sz="3600" dirty="0">
              <a:solidFill>
                <a:srgbClr val="007BD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6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</a:t>
            </a:r>
            <a:r>
              <a:rPr lang="en-US" dirty="0" err="1"/>
              <a:t>vs</a:t>
            </a:r>
            <a:r>
              <a:rPr lang="en-US" dirty="0"/>
              <a:t>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60586"/>
            <a:ext cx="10117015" cy="4853352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When would you use absolute links?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Are there any benefits to using local links?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Your links should NEVER have folders that are specific to your computer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C:\page2.html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5" name="&quot;No&quot; Symbol 4" descr="Red &quot;No&quot; circle over the local link that uses the C drive."/>
          <p:cNvSpPr/>
          <p:nvPr/>
        </p:nvSpPr>
        <p:spPr>
          <a:xfrm>
            <a:off x="4743880" y="4061109"/>
            <a:ext cx="2305651" cy="1952829"/>
          </a:xfrm>
          <a:prstGeom prst="noSmoking">
            <a:avLst/>
          </a:prstGeom>
          <a:solidFill>
            <a:srgbClr val="FF0000"/>
          </a:solidFill>
          <a:ln w="0">
            <a:solidFill>
              <a:srgbClr val="FF0000">
                <a:alpha val="32000"/>
              </a:srgb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 descr="Decorative">
            <a:extLst>
              <a:ext uri="{FF2B5EF4-FFF2-40B4-BE49-F238E27FC236}">
                <a16:creationId xmlns:a16="http://schemas.microsoft.com/office/drawing/2014/main" id="{C5F33D02-3BC3-4547-84CE-F893224C7E43}"/>
              </a:ext>
            </a:extLst>
          </p:cNvPr>
          <p:cNvSpPr txBox="1">
            <a:spLocks/>
          </p:cNvSpPr>
          <p:nvPr/>
        </p:nvSpPr>
        <p:spPr>
          <a:xfrm>
            <a:off x="797170" y="4182407"/>
            <a:ext cx="10738340" cy="15853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6" name="Content Placeholder 2" descr="Decorative">
            <a:extLst>
              <a:ext uri="{FF2B5EF4-FFF2-40B4-BE49-F238E27FC236}">
                <a16:creationId xmlns:a16="http://schemas.microsoft.com/office/drawing/2014/main" id="{E6957062-A430-2E41-87D3-30F9B75C48C3}"/>
              </a:ext>
            </a:extLst>
          </p:cNvPr>
          <p:cNvSpPr txBox="1">
            <a:spLocks/>
          </p:cNvSpPr>
          <p:nvPr/>
        </p:nvSpPr>
        <p:spPr>
          <a:xfrm>
            <a:off x="762000" y="2316416"/>
            <a:ext cx="10773509" cy="167529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Images as the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15" y="1265084"/>
            <a:ext cx="10515600" cy="135451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The “clickable” component doesn’t have to be text.</a:t>
            </a:r>
          </a:p>
        </p:txBody>
      </p:sp>
      <p:sp>
        <p:nvSpPr>
          <p:cNvPr id="4" name="Rectangle 3"/>
          <p:cNvSpPr/>
          <p:nvPr/>
        </p:nvSpPr>
        <p:spPr>
          <a:xfrm>
            <a:off x="931984" y="2446430"/>
            <a:ext cx="10421815" cy="122450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&lt;a </a:t>
            </a:r>
            <a:r>
              <a:rPr lang="en-US" sz="3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3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=”http://</a:t>
            </a:r>
            <a:r>
              <a:rPr lang="en-US" sz="3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www.linkedin.com</a:t>
            </a:r>
            <a:r>
              <a:rPr lang="en-US" sz="3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sz="3000" dirty="0" err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logo.png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  alt = ”LinkedIn"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/&gt;&lt;/a&gt;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1984" y="4357304"/>
            <a:ext cx="10421815" cy="12355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&lt;a </a:t>
            </a:r>
            <a:r>
              <a:rPr lang="en-US" sz="3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3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=”http://</a:t>
            </a:r>
            <a:r>
              <a:rPr lang="en-US" sz="3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www.linkedin.com</a:t>
            </a:r>
            <a:r>
              <a:rPr lang="en-US" sz="3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sz="30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n-US" sz="3000" dirty="0" err="1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class="fab fa-</a:t>
            </a:r>
            <a:r>
              <a:rPr lang="en-US" sz="30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linkedin</a:t>
            </a:r>
            <a:r>
              <a:rPr lang="en-US" sz="3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-in” aria-label =  ”LinkedIn</a:t>
            </a:r>
            <a:r>
              <a:rPr lang="en-US" sz="30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”&gt;&lt;/</a:t>
            </a:r>
            <a:r>
              <a:rPr lang="en-US" sz="3000" dirty="0" err="1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3000" dirty="0">
                <a:solidFill>
                  <a:srgbClr val="0724F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&lt;/a&gt;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56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Make sure the clickable component has an informative name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Information in the images should be available to those who can’t see the image using </a:t>
            </a:r>
            <a:r>
              <a:rPr lang="en-US" dirty="0">
                <a:solidFill>
                  <a:srgbClr val="FF0000"/>
                </a:solidFill>
              </a:rPr>
              <a:t>alt text </a:t>
            </a:r>
            <a:r>
              <a:rPr lang="en-US" dirty="0"/>
              <a:t>or an </a:t>
            </a:r>
            <a:r>
              <a:rPr lang="en-US" dirty="0">
                <a:solidFill>
                  <a:srgbClr val="FF0000"/>
                </a:solidFill>
              </a:rPr>
              <a:t>aria-label</a:t>
            </a:r>
            <a:r>
              <a:rPr lang="en-US" dirty="0"/>
              <a:t> attribute</a:t>
            </a:r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386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54" y="1213339"/>
            <a:ext cx="10386646" cy="491282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Tags always start with a bracket (&lt;)</a:t>
            </a:r>
          </a:p>
        </p:txBody>
      </p:sp>
      <p:graphicFrame>
        <p:nvGraphicFramePr>
          <p:cNvPr id="4" name="Content Placeholder 3" descr="Table of special entities">
            <a:extLst>
              <a:ext uri="{FF2B5EF4-FFF2-40B4-BE49-F238E27FC236}">
                <a16:creationId xmlns:a16="http://schemas.microsoft.com/office/drawing/2014/main" id="{E4B41173-020F-6845-A130-D28553C664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456106"/>
              </p:ext>
            </p:extLst>
          </p:nvPr>
        </p:nvGraphicFramePr>
        <p:xfrm>
          <a:off x="2565925" y="1858967"/>
          <a:ext cx="5693826" cy="4267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8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If you want….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Then use…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&lt;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&amp;</a:t>
                      </a:r>
                      <a:r>
                        <a:rPr lang="en-US" sz="3200" dirty="0" err="1"/>
                        <a:t>lt</a:t>
                      </a:r>
                      <a:r>
                        <a:rPr lang="en-US" sz="3200" dirty="0"/>
                        <a:t>;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&gt;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&amp;</a:t>
                      </a:r>
                      <a:r>
                        <a:rPr lang="en-US" sz="3200" dirty="0" err="1"/>
                        <a:t>gt</a:t>
                      </a:r>
                      <a:r>
                        <a:rPr lang="en-US" sz="3200" dirty="0"/>
                        <a:t>;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©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&amp;copy;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blank</a:t>
                      </a:r>
                      <a:r>
                        <a:rPr lang="en-US" sz="3200" baseline="0" dirty="0"/>
                        <a:t> space</a:t>
                      </a:r>
                      <a:endParaRPr lang="en-US" sz="32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&amp;</a:t>
                      </a:r>
                      <a:r>
                        <a:rPr lang="en-US" sz="3200" dirty="0" err="1"/>
                        <a:t>nbsp</a:t>
                      </a:r>
                      <a:r>
                        <a:rPr lang="en-US" sz="3200" dirty="0"/>
                        <a:t>;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¢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&amp;cent;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&amp;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&amp;amp;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315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Semantic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60585"/>
            <a:ext cx="10099431" cy="4660306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In the beginning (insert dramatic music of your choice…) there was &lt;</a:t>
            </a:r>
            <a:r>
              <a:rPr lang="en-US" b="1" dirty="0"/>
              <a:t>div&gt;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/>
              <a:t>Divs</a:t>
            </a:r>
            <a:r>
              <a:rPr lang="en-US" dirty="0"/>
              <a:t> almost always had special classes/ids associated with them</a:t>
            </a:r>
          </a:p>
          <a:p>
            <a:pPr lvl="1"/>
            <a:r>
              <a:rPr lang="en-US" sz="3600" dirty="0"/>
              <a:t>&lt;div class = “header”&gt;…&lt;/div&gt;</a:t>
            </a:r>
          </a:p>
          <a:p>
            <a:pPr lvl="1"/>
            <a:r>
              <a:rPr lang="en-US" sz="3600" dirty="0"/>
              <a:t>&lt;div class = “navigation”&gt;…&lt;/div&gt;</a:t>
            </a:r>
          </a:p>
          <a:p>
            <a:pPr lvl="1"/>
            <a:r>
              <a:rPr lang="en-US" sz="3600" dirty="0"/>
              <a:t>&lt;div class = “footer”&gt;…&lt;/div&gt;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55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&lt;header&gt;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54" y="1178170"/>
            <a:ext cx="9847384" cy="494800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 group of introductory or navigational aids: title, navigation links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Not to be confused with &lt;head&gt; or the different headings.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nav</a:t>
            </a:r>
            <a:r>
              <a:rPr lang="en-US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0924"/>
            <a:ext cx="10204938" cy="489524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 section of the page that links to other pages or to parts within the page.</a:t>
            </a:r>
          </a:p>
          <a:p>
            <a:pPr marL="914400" lvl="1" indent="-457200">
              <a:buFont typeface="Arial"/>
              <a:buChar char="•"/>
            </a:pPr>
            <a:r>
              <a:rPr lang="en-US" sz="3600" dirty="0"/>
              <a:t>Often found in the &lt;header&gt; tag</a:t>
            </a:r>
          </a:p>
          <a:p>
            <a:pPr marL="914400" lvl="1" indent="-457200">
              <a:buFont typeface="Arial"/>
              <a:buChar char="•"/>
            </a:pPr>
            <a:r>
              <a:rPr lang="en-US" sz="3600" dirty="0"/>
              <a:t>Often contains a &lt;</a:t>
            </a:r>
            <a:r>
              <a:rPr lang="en-US" sz="3600" dirty="0" err="1"/>
              <a:t>ul</a:t>
            </a:r>
            <a:r>
              <a:rPr lang="en-US" sz="3600" dirty="0"/>
              <a:t>&gt; tag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Use instead of &lt;div role="navigation”&gt;</a:t>
            </a:r>
          </a:p>
        </p:txBody>
      </p:sp>
    </p:spTree>
    <p:extLst>
      <p:ext uri="{BB962C8B-B14F-4D97-AF65-F5344CB8AC3E}">
        <p14:creationId xmlns:p14="http://schemas.microsoft.com/office/powerpoint/2010/main" val="2995833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&lt;footer&gt;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738" y="1266093"/>
            <a:ext cx="9460524" cy="486007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 section that contains info such as copyright data, related documents, and links to social media.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Typically at the bottom of the page, but not required.</a:t>
            </a:r>
          </a:p>
        </p:txBody>
      </p:sp>
    </p:spTree>
    <p:extLst>
      <p:ext uri="{BB962C8B-B14F-4D97-AF65-F5344CB8AC3E}">
        <p14:creationId xmlns:p14="http://schemas.microsoft.com/office/powerpoint/2010/main" val="3777979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&lt;figure&gt;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5854"/>
            <a:ext cx="9970477" cy="153633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More semantic than &lt;</a:t>
            </a:r>
            <a:r>
              <a:rPr lang="en-US" dirty="0" err="1"/>
              <a:t>img</a:t>
            </a:r>
            <a:r>
              <a:rPr lang="en-US" dirty="0"/>
              <a:t>/&gt;.  Can include </a:t>
            </a:r>
            <a:r>
              <a:rPr lang="en-US" sz="3600" dirty="0"/>
              <a:t>captions</a:t>
            </a:r>
            <a:r>
              <a:rPr lang="en-US" dirty="0"/>
              <a:t> and </a:t>
            </a:r>
            <a:r>
              <a:rPr lang="en-US" sz="3600" dirty="0"/>
              <a:t>multiple multi-media resources.</a:t>
            </a:r>
          </a:p>
        </p:txBody>
      </p:sp>
      <p:sp>
        <p:nvSpPr>
          <p:cNvPr id="5" name="Content Placeholder 2" descr="Decorative">
            <a:extLst>
              <a:ext uri="{FF2B5EF4-FFF2-40B4-BE49-F238E27FC236}">
                <a16:creationId xmlns:a16="http://schemas.microsoft.com/office/drawing/2014/main" id="{355A5D57-3B8A-3A48-9080-F4E0269AFE8A}"/>
              </a:ext>
            </a:extLst>
          </p:cNvPr>
          <p:cNvSpPr txBox="1">
            <a:spLocks/>
          </p:cNvSpPr>
          <p:nvPr/>
        </p:nvSpPr>
        <p:spPr>
          <a:xfrm>
            <a:off x="580291" y="2657241"/>
            <a:ext cx="10773509" cy="339858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A5661A-880B-7845-B132-556E4CD7DA6D}"/>
              </a:ext>
            </a:extLst>
          </p:cNvPr>
          <p:cNvSpPr/>
          <p:nvPr/>
        </p:nvSpPr>
        <p:spPr>
          <a:xfrm>
            <a:off x="838200" y="2964972"/>
            <a:ext cx="10421815" cy="27831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&lt;figure&gt;</a:t>
            </a:r>
          </a:p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sz="3000" dirty="0" err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hc.gif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  alt = ”hot chocolate"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</a:t>
            </a:r>
          </a:p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sz="3000" dirty="0" err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latte.gif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  alt = ”latte"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</a:t>
            </a:r>
          </a:p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sz="3000" dirty="0" err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=“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3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chai.jpg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  alt = ”chai"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/&gt;</a:t>
            </a:r>
          </a:p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n-US" sz="3000" dirty="0" err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figcaption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Our menu items 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n-US" sz="3000" dirty="0" err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figcaption</a:t>
            </a:r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en-US" sz="3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30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&lt;/figure&gt;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1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No one “runs” the Internet or the Web,  some groups do take proactive roles: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Internet Engineering Task Force (IETF)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World Wide Web Consortium (W3C)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The Web Accessibility Initiative (WAI)</a:t>
            </a:r>
          </a:p>
        </p:txBody>
      </p:sp>
    </p:spTree>
    <p:extLst>
      <p:ext uri="{BB962C8B-B14F-4D97-AF65-F5344CB8AC3E}">
        <p14:creationId xmlns:p14="http://schemas.microsoft.com/office/powerpoint/2010/main" val="1604619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Other New HTML5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52" y="995854"/>
            <a:ext cx="11172094" cy="5614049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Structural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/>
              <a:t>article, aside, main, summary, section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Form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err="1"/>
              <a:t>datalist</a:t>
            </a:r>
            <a:r>
              <a:rPr lang="en-US" sz="3200" dirty="0"/>
              <a:t>, keygen, output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Input Types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/>
              <a:t>color, date, email, list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Graphics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/>
              <a:t>canvas, </a:t>
            </a:r>
            <a:r>
              <a:rPr lang="en-US" sz="3200" dirty="0" err="1"/>
              <a:t>svg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Media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/>
              <a:t>audio, embed, source, track, video</a:t>
            </a:r>
          </a:p>
        </p:txBody>
      </p:sp>
    </p:spTree>
    <p:extLst>
      <p:ext uri="{BB962C8B-B14F-4D97-AF65-F5344CB8AC3E}">
        <p14:creationId xmlns:p14="http://schemas.microsoft.com/office/powerpoint/2010/main" val="3461929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448C-6F75-5142-BE5C-D1FD8FAB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“Notes”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8DFC-68B3-634B-A7D3-D9FF0B49E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029092" cy="49831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to Use Inspect Element – You will use it OFTEN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in the habit of using the validators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Don’t put your class files in a ”deep” folder structure.  You will be accessing the files frequently.</a:t>
            </a:r>
          </a:p>
        </p:txBody>
      </p:sp>
    </p:spTree>
    <p:extLst>
      <p:ext uri="{BB962C8B-B14F-4D97-AF65-F5344CB8AC3E}">
        <p14:creationId xmlns:p14="http://schemas.microsoft.com/office/powerpoint/2010/main" val="2914189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“Learning”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267097"/>
            <a:ext cx="10424160" cy="5051458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In the beginning you worry about </a:t>
            </a:r>
            <a:r>
              <a:rPr lang="en-US" i="1" dirty="0">
                <a:solidFill>
                  <a:srgbClr val="FF8000"/>
                </a:solidFill>
              </a:rPr>
              <a:t>syntax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How do I use tags?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Later, you will worry about </a:t>
            </a:r>
            <a:r>
              <a:rPr lang="en-US" i="1" dirty="0">
                <a:solidFill>
                  <a:srgbClr val="FF8000"/>
                </a:solidFill>
              </a:rPr>
              <a:t>semantics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Is there a tag that better conveys the meaning I am trying to get across?  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If someone is searching my page can they find what they need and access it easily?</a:t>
            </a:r>
          </a:p>
        </p:txBody>
      </p:sp>
    </p:spTree>
    <p:extLst>
      <p:ext uri="{BB962C8B-B14F-4D97-AF65-F5344CB8AC3E}">
        <p14:creationId xmlns:p14="http://schemas.microsoft.com/office/powerpoint/2010/main" val="1271943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and 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0924"/>
            <a:ext cx="10515600" cy="521510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The Request/Response cycle</a:t>
            </a:r>
          </a:p>
          <a:p>
            <a:pPr>
              <a:defRPr/>
            </a:pPr>
            <a:r>
              <a:rPr lang="en-US" dirty="0"/>
              <a:t>The importance of:</a:t>
            </a:r>
          </a:p>
          <a:p>
            <a:pPr lvl="1">
              <a:defRPr/>
            </a:pPr>
            <a:r>
              <a:rPr lang="en-US" dirty="0" err="1"/>
              <a:t>index.html</a:t>
            </a:r>
            <a:r>
              <a:rPr lang="en-US" dirty="0"/>
              <a:t> and knowing your URL</a:t>
            </a:r>
          </a:p>
          <a:p>
            <a:pPr lvl="1">
              <a:defRPr/>
            </a:pPr>
            <a:r>
              <a:rPr lang="en-US" dirty="0"/>
              <a:t>Code organization – always know what file is being edited.</a:t>
            </a:r>
          </a:p>
          <a:p>
            <a:pPr lvl="1">
              <a:defRPr/>
            </a:pPr>
            <a:r>
              <a:rPr lang="en-US" dirty="0"/>
              <a:t>Tag display values – often </a:t>
            </a:r>
            <a:r>
              <a:rPr lang="en-US" i="1" dirty="0">
                <a:solidFill>
                  <a:srgbClr val="FF6600"/>
                </a:solidFill>
              </a:rPr>
              <a:t>block</a:t>
            </a:r>
            <a:r>
              <a:rPr lang="en-US" dirty="0"/>
              <a:t> or </a:t>
            </a:r>
            <a:r>
              <a:rPr lang="en-US" i="1" dirty="0">
                <a:solidFill>
                  <a:srgbClr val="FF6600"/>
                </a:solidFill>
              </a:rPr>
              <a:t>inline</a:t>
            </a:r>
          </a:p>
          <a:p>
            <a:pPr lvl="1">
              <a:defRPr/>
            </a:pPr>
            <a:r>
              <a:rPr lang="en-US" dirty="0"/>
              <a:t>Adding extensions to your editor</a:t>
            </a:r>
          </a:p>
          <a:p>
            <a:pPr lvl="1">
              <a:defRPr/>
            </a:pPr>
            <a:r>
              <a:rPr lang="en-US" dirty="0"/>
              <a:t>Accessibility – you don’t get to decide what is/isn’t important</a:t>
            </a:r>
          </a:p>
          <a:p>
            <a:pPr marL="457200" lvl="1" indent="0">
              <a:buNone/>
              <a:defRPr/>
            </a:pPr>
            <a:endParaRPr lang="en-US" sz="3600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02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1856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977" y="222666"/>
            <a:ext cx="8432800" cy="935791"/>
          </a:xfrm>
        </p:spPr>
        <p:txBody>
          <a:bodyPr/>
          <a:lstStyle/>
          <a:p>
            <a:r>
              <a:rPr lang="en-US" dirty="0"/>
              <a:t>Evolution of HTML</a:t>
            </a:r>
          </a:p>
        </p:txBody>
      </p:sp>
      <p:graphicFrame>
        <p:nvGraphicFramePr>
          <p:cNvPr id="5" name="Table 4" descr="Evolution of HTML">
            <a:extLst>
              <a:ext uri="{FF2B5EF4-FFF2-40B4-BE49-F238E27FC236}">
                <a16:creationId xmlns:a16="http://schemas.microsoft.com/office/drawing/2014/main" id="{68303D40-99A1-F844-8023-C2DF21082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70529"/>
              </p:ext>
            </p:extLst>
          </p:nvPr>
        </p:nvGraphicFramePr>
        <p:xfrm>
          <a:off x="509954" y="1158457"/>
          <a:ext cx="112014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18">
                  <a:extLst>
                    <a:ext uri="{9D8B030D-6E8A-4147-A177-3AD203B41FA5}">
                      <a16:colId xmlns:a16="http://schemas.microsoft.com/office/drawing/2014/main" val="2758955729"/>
                    </a:ext>
                  </a:extLst>
                </a:gridCol>
                <a:gridCol w="10049582">
                  <a:extLst>
                    <a:ext uri="{9D8B030D-6E8A-4147-A177-3AD203B41FA5}">
                      <a16:colId xmlns:a16="http://schemas.microsoft.com/office/drawing/2014/main" val="432142674"/>
                    </a:ext>
                  </a:extLst>
                </a:gridCol>
              </a:tblGrid>
              <a:tr h="505176"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Advancement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67079"/>
                  </a:ext>
                </a:extLst>
              </a:tr>
              <a:tr h="534043">
                <a:tc>
                  <a:txBody>
                    <a:bodyPr/>
                    <a:lstStyle/>
                    <a:p>
                      <a:r>
                        <a:rPr lang="en-US" sz="2800" dirty="0"/>
                        <a:t>1993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HTML</a:t>
                      </a:r>
                      <a:r>
                        <a:rPr lang="en-US" sz="2800" baseline="0" dirty="0"/>
                        <a:t> 1.0-Developed by Tim Berners-Lee to link documents</a:t>
                      </a:r>
                      <a:endParaRPr lang="en-US" sz="28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4285607861"/>
                  </a:ext>
                </a:extLst>
              </a:tr>
              <a:tr h="952617">
                <a:tc>
                  <a:txBody>
                    <a:bodyPr/>
                    <a:lstStyle/>
                    <a:p>
                      <a:r>
                        <a:rPr lang="en-US" sz="2800" dirty="0"/>
                        <a:t>1995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HTML 2.0 </a:t>
                      </a:r>
                      <a:r>
                        <a:rPr lang="en-US" sz="2800" baseline="0" dirty="0"/>
                        <a:t> - Developed by Internet Engineering  Task Force RFC to include stylized text and tables</a:t>
                      </a:r>
                      <a:endParaRPr lang="en-US" sz="28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3387414596"/>
                  </a:ext>
                </a:extLst>
              </a:tr>
              <a:tr h="534043">
                <a:tc>
                  <a:txBody>
                    <a:bodyPr/>
                    <a:lstStyle/>
                    <a:p>
                      <a:r>
                        <a:rPr lang="en-US" sz="2800" dirty="0"/>
                        <a:t>1996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CSS 1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2883286238"/>
                  </a:ext>
                </a:extLst>
              </a:tr>
              <a:tr h="534043">
                <a:tc>
                  <a:txBody>
                    <a:bodyPr/>
                    <a:lstStyle/>
                    <a:p>
                      <a:r>
                        <a:rPr lang="en-US" sz="2800" dirty="0"/>
                        <a:t>1997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HTML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3.2</a:t>
                      </a:r>
                      <a:r>
                        <a:rPr lang="en-US" sz="2800" baseline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</a:rPr>
                        <a:t>Developed by </a:t>
                      </a:r>
                      <a:r>
                        <a:rPr lang="en-US" sz="2800" baseline="0" dirty="0">
                          <a:solidFill>
                            <a:schemeClr val="tx1"/>
                          </a:solidFill>
                        </a:rPr>
                        <a:t>W3C</a:t>
                      </a:r>
                      <a:r>
                        <a:rPr lang="en-US" sz="2800" baseline="0" dirty="0">
                          <a:solidFill>
                            <a:srgbClr val="FF8000"/>
                          </a:solidFill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0000"/>
                          </a:solidFill>
                        </a:rPr>
                        <a:t>and had browser specific features</a:t>
                      </a:r>
                      <a:endParaRPr lang="en-US" sz="2800" dirty="0">
                        <a:solidFill>
                          <a:srgbClr val="000000"/>
                        </a:solidFill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119958802"/>
                  </a:ext>
                </a:extLst>
              </a:tr>
              <a:tr h="534043">
                <a:tc>
                  <a:txBody>
                    <a:bodyPr/>
                    <a:lstStyle/>
                    <a:p>
                      <a:r>
                        <a:rPr lang="en-US" sz="2800" dirty="0"/>
                        <a:t>1997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HTML</a:t>
                      </a:r>
                      <a:r>
                        <a:rPr lang="en-US" sz="2800" baseline="0" dirty="0"/>
                        <a:t> 4.0–A move back to normalizing across platforms. </a:t>
                      </a:r>
                      <a:endParaRPr lang="en-US" sz="28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3066991316"/>
                  </a:ext>
                </a:extLst>
              </a:tr>
              <a:tr h="534043">
                <a:tc>
                  <a:txBody>
                    <a:bodyPr/>
                    <a:lstStyle/>
                    <a:p>
                      <a:r>
                        <a:rPr lang="en-US" sz="2800" dirty="0"/>
                        <a:t>1998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CSS 2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3201952983"/>
                  </a:ext>
                </a:extLst>
              </a:tr>
              <a:tr h="534043">
                <a:tc>
                  <a:txBody>
                    <a:bodyPr/>
                    <a:lstStyle/>
                    <a:p>
                      <a:r>
                        <a:rPr lang="en-US" sz="2800" dirty="0"/>
                        <a:t>1999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HTML 4.01 – Introduced</a:t>
                      </a:r>
                      <a:r>
                        <a:rPr lang="en-US" sz="2800" baseline="0" dirty="0"/>
                        <a:t> different document types</a:t>
                      </a:r>
                      <a:endParaRPr lang="en-US" sz="28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2041896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909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5854"/>
            <a:ext cx="9886405" cy="4843243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Established Guidelines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New features should be based on HTML, CSS, the DOM, and JavaScript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Reduce the need for external plugins (e.g. Flash) 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More markup to replace scripting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HTML5 should be device independent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Document Object Model (DOM)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954" y="1201783"/>
            <a:ext cx="9372600" cy="5189994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Basis of HTML5 is “</a:t>
            </a:r>
            <a:r>
              <a:rPr lang="en-US" i="1" dirty="0"/>
              <a:t>New features should be based on HTML, CSS, the DOM, and JavaScript…</a:t>
            </a:r>
            <a:r>
              <a:rPr lang="en-US" dirty="0"/>
              <a:t>”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DOM provides common tree-like structure that all pages should follow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Computer Scientists love trees (the mathematical kind) because you can test them.</a:t>
            </a:r>
          </a:p>
          <a:p>
            <a:pPr marL="1200150" lvl="1" indent="-457200"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155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is built on the DOM</a:t>
            </a:r>
          </a:p>
        </p:txBody>
      </p:sp>
      <p:pic>
        <p:nvPicPr>
          <p:cNvPr id="7" name="Graphic 6" descr="A sample HTML DOM tree with tags and attributes." title="Sample HTML tree">
            <a:extLst>
              <a:ext uri="{FF2B5EF4-FFF2-40B4-BE49-F238E27FC236}">
                <a16:creationId xmlns:a16="http://schemas.microsoft.com/office/drawing/2014/main" id="{EC178CA7-4AC4-A644-BBC6-ABA72752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995854"/>
            <a:ext cx="5196840" cy="5374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CA3942-761B-924F-A043-1711529A47F1}"/>
              </a:ext>
            </a:extLst>
          </p:cNvPr>
          <p:cNvSpPr/>
          <p:nvPr/>
        </p:nvSpPr>
        <p:spPr>
          <a:xfrm>
            <a:off x="7815905" y="5099259"/>
            <a:ext cx="1870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Image Source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E2945-91E7-D144-B445-EFDFB1598BB1}"/>
              </a:ext>
            </a:extLst>
          </p:cNvPr>
          <p:cNvSpPr/>
          <p:nvPr/>
        </p:nvSpPr>
        <p:spPr>
          <a:xfrm>
            <a:off x="6247276" y="1463242"/>
            <a:ext cx="48300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html tags is the  root and has two children – the head and the body.</a:t>
            </a:r>
          </a:p>
        </p:txBody>
      </p:sp>
    </p:spTree>
    <p:extLst>
      <p:ext uri="{BB962C8B-B14F-4D97-AF65-F5344CB8AC3E}">
        <p14:creationId xmlns:p14="http://schemas.microsoft.com/office/powerpoint/2010/main" val="88729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Three parts of a well-formed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903" y="1345475"/>
            <a:ext cx="9191897" cy="4780700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err="1"/>
              <a:t>Doctype</a:t>
            </a:r>
            <a:endParaRPr lang="en-US" dirty="0"/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Version of HTML that you will be using</a:t>
            </a:r>
          </a:p>
          <a:p>
            <a:pPr lvl="1" indent="0">
              <a:buNone/>
            </a:pPr>
            <a:endParaRPr lang="en-US" sz="3600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Head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Metadata</a:t>
            </a:r>
          </a:p>
          <a:p>
            <a:pPr lvl="1" indent="0">
              <a:buNone/>
            </a:pPr>
            <a:endParaRPr lang="en-US" sz="3600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Body</a:t>
            </a:r>
          </a:p>
          <a:p>
            <a:pPr marL="1200150" lvl="1" indent="-457200">
              <a:buFont typeface="Arial"/>
              <a:buChar char="•"/>
            </a:pPr>
            <a:r>
              <a:rPr lang="en-US" sz="3600" dirty="0"/>
              <a:t>Displayable content</a:t>
            </a:r>
          </a:p>
        </p:txBody>
      </p:sp>
    </p:spTree>
    <p:extLst>
      <p:ext uri="{BB962C8B-B14F-4D97-AF65-F5344CB8AC3E}">
        <p14:creationId xmlns:p14="http://schemas.microsoft.com/office/powerpoint/2010/main" val="2551144850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ppt/theme/theme2.xml><?xml version="1.0" encoding="utf-8"?>
<a:theme xmlns:a="http://schemas.openxmlformats.org/drawingml/2006/main" name="1_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12237</TotalTime>
  <Words>1808</Words>
  <Application>Microsoft Macintosh PowerPoint</Application>
  <PresentationFormat>Widescreen</PresentationFormat>
  <Paragraphs>261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ＭＳ Ｐゴシック</vt:lpstr>
      <vt:lpstr>Arial</vt:lpstr>
      <vt:lpstr>Arial Black</vt:lpstr>
      <vt:lpstr>Calibri</vt:lpstr>
      <vt:lpstr>Gill Sans SemiBold</vt:lpstr>
      <vt:lpstr>Lucida Grande</vt:lpstr>
      <vt:lpstr>PT Sans Narrow</vt:lpstr>
      <vt:lpstr>Times New Roman</vt:lpstr>
      <vt:lpstr>Verdana</vt:lpstr>
      <vt:lpstr>Verdana Regular</vt:lpstr>
      <vt:lpstr>verdana-degrees1</vt:lpstr>
      <vt:lpstr>1_verdana-degrees1</vt:lpstr>
      <vt:lpstr>HTML5 – The basics</vt:lpstr>
      <vt:lpstr>What is HTML?  </vt:lpstr>
      <vt:lpstr>.html files</vt:lpstr>
      <vt:lpstr>Web Standards</vt:lpstr>
      <vt:lpstr>Evolution of HTML</vt:lpstr>
      <vt:lpstr>Where we are now</vt:lpstr>
      <vt:lpstr>The Document Object Model (DOM)</vt:lpstr>
      <vt:lpstr>HTML is built on the DOM</vt:lpstr>
      <vt:lpstr>Three parts of a well-formed document</vt:lpstr>
      <vt:lpstr>Doctype</vt:lpstr>
      <vt:lpstr>Head</vt:lpstr>
      <vt:lpstr>Body</vt:lpstr>
      <vt:lpstr>Example</vt:lpstr>
      <vt:lpstr>Example Results</vt:lpstr>
      <vt:lpstr>Validate the Code</vt:lpstr>
      <vt:lpstr>validator.w3.org</vt:lpstr>
      <vt:lpstr>wave.webaim.org</vt:lpstr>
      <vt:lpstr>aXe</vt:lpstr>
      <vt:lpstr>HTML tags</vt:lpstr>
      <vt:lpstr>Finally, some tags…</vt:lpstr>
      <vt:lpstr>Common Tags</vt:lpstr>
      <vt:lpstr>Lists</vt:lpstr>
      <vt:lpstr>Attributes</vt:lpstr>
      <vt:lpstr>Images</vt:lpstr>
      <vt:lpstr>Notes on Images</vt:lpstr>
      <vt:lpstr>Note on Attributes</vt:lpstr>
      <vt:lpstr>Links</vt:lpstr>
      <vt:lpstr>Anchor links</vt:lpstr>
      <vt:lpstr>Absolute reference</vt:lpstr>
      <vt:lpstr>Relative References</vt:lpstr>
      <vt:lpstr>Absolute vs Relative</vt:lpstr>
      <vt:lpstr>Using Images as the Link</vt:lpstr>
      <vt:lpstr>Usability Issues</vt:lpstr>
      <vt:lpstr>Special Entities</vt:lpstr>
      <vt:lpstr>Using Semantic Tags</vt:lpstr>
      <vt:lpstr>&lt;header&gt;</vt:lpstr>
      <vt:lpstr>&lt;nav&gt;</vt:lpstr>
      <vt:lpstr>&lt;footer&gt;</vt:lpstr>
      <vt:lpstr>&lt;figure&gt;</vt:lpstr>
      <vt:lpstr>(Some) Other New HTML5 Tags</vt:lpstr>
      <vt:lpstr>“Notes”</vt:lpstr>
      <vt:lpstr>“Learning” HTML</vt:lpstr>
      <vt:lpstr>Odds and Ends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– The beginnings</dc:title>
  <dc:creator>Colleen van Lent</dc:creator>
  <cp:lastModifiedBy>Colleen van Lent</cp:lastModifiedBy>
  <cp:revision>21</cp:revision>
  <dcterms:created xsi:type="dcterms:W3CDTF">2019-08-19T18:05:10Z</dcterms:created>
  <dcterms:modified xsi:type="dcterms:W3CDTF">2020-01-06T15:09:57Z</dcterms:modified>
</cp:coreProperties>
</file>